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58"/>
    <p:restoredTop sz="94652"/>
  </p:normalViewPr>
  <p:slideViewPr>
    <p:cSldViewPr snapToGrid="0" snapToObjects="1">
      <p:cViewPr varScale="1">
        <p:scale>
          <a:sx n="97" d="100"/>
          <a:sy n="97" d="100"/>
        </p:scale>
        <p:origin x="208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FC383-F33B-6245-9212-2956D5E0B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8EF34-02F4-214F-AE2E-9C2DFD248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580A7-BB2B-5442-9FDB-617512161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1DF5-BCAB-EE48-82F2-3FC024F7608F}" type="datetimeFigureOut">
              <a:rPr lang="en-US" smtClean="0"/>
              <a:t>1/5/19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2F07F-7DA2-334D-B642-85DD1F5D8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A3E9F-90E5-F94D-AAE6-0A8F6D103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631C-B4EF-4C41-8D3B-29B29EB4B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10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C18FF-B8F5-6940-931C-BBEC3471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CF7BCE-D2F5-494C-A16D-37E15DCF0D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7BF0D-06FC-CB44-8822-3A2EB2A89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1DF5-BCAB-EE48-82F2-3FC024F7608F}" type="datetimeFigureOut">
              <a:rPr lang="en-US" smtClean="0"/>
              <a:t>1/5/19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3BDF8-D85A-2443-A066-8C29229BE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65D02-4DB0-E942-99C3-629854AE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631C-B4EF-4C41-8D3B-29B29EB4B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88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CFB6B2-14F9-B149-A15B-58427B3523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245420-1442-9043-90E0-FD0E86562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277FE-E020-1840-9438-A5A8DC914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1DF5-BCAB-EE48-82F2-3FC024F7608F}" type="datetimeFigureOut">
              <a:rPr lang="en-US" smtClean="0"/>
              <a:t>1/5/19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34501-8173-5E4D-87FA-96188BEFC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5F728-C368-6C45-B3B1-7B9F8B1AD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631C-B4EF-4C41-8D3B-29B29EB4B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15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1FD26-BA63-784F-A36D-15083458A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CBED8-BDEE-0541-9052-35125EAB0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7B88B-B0E8-A64F-B066-876281E7E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1DF5-BCAB-EE48-82F2-3FC024F7608F}" type="datetimeFigureOut">
              <a:rPr lang="en-US" smtClean="0"/>
              <a:t>1/5/19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000C0-4A12-FD4A-ADFE-89CD3C9C0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2C6F0-615D-6A41-9A6C-ABF8CB34B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631C-B4EF-4C41-8D3B-29B29EB4B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4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020E0-9CA1-0E40-A4C1-EEAE7F941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4B1EC2-E902-3242-A21F-5A0EF5DA6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BF168-7583-014B-AB94-6B9AAAF9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1DF5-BCAB-EE48-82F2-3FC024F7608F}" type="datetimeFigureOut">
              <a:rPr lang="en-US" smtClean="0"/>
              <a:t>1/5/19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4B548-7824-1345-9F23-BE6E409F5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8C786-FAF3-894B-90F4-FF8654039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631C-B4EF-4C41-8D3B-29B29EB4B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4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6CAD5-D74C-D74E-B225-220B5405D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65651-99DB-DD44-AB1A-548FCBE04F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EF979A-AEF9-4444-998A-FB2011FF4D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BBA11C-C817-364E-A3B3-49B1343C9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1DF5-BCAB-EE48-82F2-3FC024F7608F}" type="datetimeFigureOut">
              <a:rPr lang="en-US" smtClean="0"/>
              <a:t>1/5/19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2C4ADE-910D-7A45-A4E8-95C1742EE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2C0090-3AD7-2242-9C6A-85DAC5447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631C-B4EF-4C41-8D3B-29B29EB4B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04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7A128-8EB2-474A-A5E5-BD34FB853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9A6BAB-6401-F941-811C-951AFCF09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131DC5-B4D0-A54F-9AA9-0095354C7A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8AC2B4-6D59-B749-BD31-498FF4CF13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B3BCE2-42AA-984E-A9C7-0E80222B2D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E7E43C-1F1D-4146-825E-666EC61A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1DF5-BCAB-EE48-82F2-3FC024F7608F}" type="datetimeFigureOut">
              <a:rPr lang="en-US" smtClean="0"/>
              <a:t>1/5/19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677295-242E-6F44-8379-789519519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F07695-FC5A-8D44-ACDF-DD597D44C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631C-B4EF-4C41-8D3B-29B29EB4B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76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1A75D-9425-0E44-9FD0-91CB5924F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D6AF3B-67A9-A549-8C91-EBBE2D296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1DF5-BCAB-EE48-82F2-3FC024F7608F}" type="datetimeFigureOut">
              <a:rPr lang="en-US" smtClean="0"/>
              <a:t>1/5/19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C87E3B-6EB0-9645-8CA1-BA1C975DD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866F8D-96D8-B240-B741-192F4CA81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631C-B4EF-4C41-8D3B-29B29EB4B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5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7B8B88-8BFE-514C-9D8C-3AE467FEC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1DF5-BCAB-EE48-82F2-3FC024F7608F}" type="datetimeFigureOut">
              <a:rPr lang="en-US" smtClean="0"/>
              <a:t>1/5/19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6E0A5-041F-774A-96A6-970708761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4522EA-A587-7E4A-A3AA-AA7CA1125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631C-B4EF-4C41-8D3B-29B29EB4B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10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1B14D-3952-5D42-9B5E-050E64A6A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383F5-EAC7-8346-A6CE-6231A72DE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F778DE-96F9-264E-8CFC-35F48AB26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95FAA9-2BAF-4A46-A128-7BD4E0BFC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1DF5-BCAB-EE48-82F2-3FC024F7608F}" type="datetimeFigureOut">
              <a:rPr lang="en-US" smtClean="0"/>
              <a:t>1/5/19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5A0245-15A5-614D-A738-D333A5268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29B75B-36C9-214F-B485-D4B66BDE3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631C-B4EF-4C41-8D3B-29B29EB4B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4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643BE-5091-EB4C-A56C-A047C0467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D41B6D-C2AB-7D4E-9A57-29CE92AFEE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BB8B62-EBCB-334F-924B-8248B5C48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0F33CA-DE91-C84E-B1A7-368004C5C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1DF5-BCAB-EE48-82F2-3FC024F7608F}" type="datetimeFigureOut">
              <a:rPr lang="en-US" smtClean="0"/>
              <a:t>1/5/19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016087-8008-474C-AE42-01DDF1CD1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4B326-85CB-444C-BB9E-64E0F2EE2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631C-B4EF-4C41-8D3B-29B29EB4B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1378A0-1066-AF4A-BA77-54B428A5B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605479-AF26-E14F-B981-B488DACDC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A4741-1228-8343-B3B6-3BA4ECA321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51DF5-BCAB-EE48-82F2-3FC024F7608F}" type="datetimeFigureOut">
              <a:rPr lang="en-US" smtClean="0"/>
              <a:t>1/5/19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E5C9B-195A-0449-B4AC-AD352DDF60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5DFFD-CE93-4445-A532-2EB458A877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8631C-B4EF-4C41-8D3B-29B29EB4B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9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10B5F-B78D-B947-9B28-2B3FAAADC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1704" y="-185530"/>
            <a:ext cx="9144000" cy="123022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PLEASE WRITE DOWN THE QUESTIONS THAT APPEAR </a:t>
            </a:r>
            <a:r>
              <a:rPr lang="en-US" sz="3200" b="1" u="sng" dirty="0">
                <a:solidFill>
                  <a:srgbClr val="FF0000"/>
                </a:solidFill>
              </a:rPr>
              <a:t>ON THE FOLLOWING SLIDES</a:t>
            </a:r>
            <a:r>
              <a:rPr lang="en-US" sz="32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C2B75B-F6A9-3348-A623-A86E5715FC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942" y="927652"/>
            <a:ext cx="11846536" cy="5777948"/>
          </a:xfrm>
          <a:solidFill>
            <a:srgbClr val="FFC000"/>
          </a:solidFill>
        </p:spPr>
        <p:txBody>
          <a:bodyPr>
            <a:normAutofit lnSpcReduction="10000"/>
          </a:bodyPr>
          <a:lstStyle/>
          <a:p>
            <a:pPr marL="457200" indent="-457200" algn="l">
              <a:buAutoNum type="arabicPeriod"/>
            </a:pPr>
            <a:r>
              <a:rPr lang="en-US" cap="small" dirty="0"/>
              <a:t>AS A CLASS YOU WILL BE ASKED TO TRY AND ANSWER THE QUESTION VERBALLY.</a:t>
            </a:r>
          </a:p>
          <a:p>
            <a:pPr marL="457200" indent="-457200" algn="l">
              <a:buAutoNum type="arabicPeriod"/>
            </a:pPr>
            <a:r>
              <a:rPr lang="en-US" cap="small" dirty="0"/>
              <a:t>FOLLOWING THIS I WILL SHOW YOU THE ANSWER AND DISCUSS IT WITH YOU.</a:t>
            </a:r>
          </a:p>
          <a:p>
            <a:pPr marL="457200" indent="-457200" algn="l">
              <a:buAutoNum type="arabicPeriod"/>
            </a:pPr>
            <a:r>
              <a:rPr lang="en-US" cap="small" dirty="0"/>
              <a:t>DUE TO THE UNFAIR SITUATION THAT MY ABSENCE HAS PUT YOU IN, CONSIDERING THE EXTREME DIFFICULTY OF SOME OF THE MATERIAL THAT I WANTED TO COVER, I AM GOING TO CONSIDER YOUR ABILITY TO COPY DOWN THE NOTES I PLAN ON GIVING YOU AS A TEST. </a:t>
            </a:r>
          </a:p>
          <a:p>
            <a:pPr marL="457200" indent="-457200" algn="l">
              <a:buAutoNum type="arabicPeriod"/>
            </a:pPr>
            <a:r>
              <a:rPr lang="en-US" cap="small" dirty="0"/>
              <a:t>SINCE YOU HAVE NOT HAD ANY EXAM ON THIS MATERIAL, THIS WILL BE WORTH QUITE A FEW POINTS ON YOUR GRADE. </a:t>
            </a:r>
            <a:r>
              <a:rPr lang="en-US" b="1" u="sng" cap="small" dirty="0"/>
              <a:t>IT VERY WELL MAY MEAN THE DIFFERENCE OF PASSING OR FAILING THIS CLASS.</a:t>
            </a:r>
          </a:p>
          <a:p>
            <a:pPr marL="457200" indent="-457200" algn="l">
              <a:buAutoNum type="arabicPeriod"/>
            </a:pPr>
            <a:r>
              <a:rPr lang="en-US" dirty="0"/>
              <a:t>IF YOUR ANSWERS ONLY INCLUDE THE POWERPOINT NOTES THAT I GIVE YOU, YOU WILL RECEIVE A GRADE OF “B+”</a:t>
            </a:r>
          </a:p>
          <a:p>
            <a:pPr marL="457200" indent="-457200" algn="l">
              <a:buAutoNum type="arabicPeriod"/>
            </a:pPr>
            <a:r>
              <a:rPr lang="en-US" dirty="0"/>
              <a:t>IF YOU INCLUDE IN </a:t>
            </a:r>
            <a:r>
              <a:rPr lang="en-US" b="1" u="sng" dirty="0"/>
              <a:t>ALL OF YOUR ANSWERS</a:t>
            </a:r>
            <a:r>
              <a:rPr lang="en-US" b="1" dirty="0"/>
              <a:t> </a:t>
            </a:r>
            <a:r>
              <a:rPr lang="en-US" dirty="0"/>
              <a:t>ANY EXTRA INFORMATION FROM YOUR NOTES OR FROM THE INFORMATION THAT I IMPART VERBALLY THAT IS NOT SPECIFICALLY MENTIONED ON THE POWERPOINT YOU WILL RECEIVE A GRADE OF “A”</a:t>
            </a:r>
          </a:p>
          <a:p>
            <a:pPr marL="457200" indent="-457200" algn="l">
              <a:buAutoNum type="arabicPeriod"/>
            </a:pPr>
            <a:r>
              <a:rPr lang="en-US" b="1" u="sng" dirty="0"/>
              <a:t>IF AT ANY TIME, I SEE SOMEONE USING THEIR CELLPHONE IN NY WAY. YOUR GRADE WILL BEEN AN “F”.</a:t>
            </a:r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505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5850B-A454-ED4F-A42E-668AB9F4B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63259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dirty="0"/>
              <a:t>1. What was Darwin’s Theory of Evolution?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326EF-E080-B64A-BD26-99AC3D720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83460"/>
            <a:ext cx="10515600" cy="3266328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In his Theory of Evolution, Charles Darwin states that life on earth goes through </a:t>
            </a:r>
            <a:r>
              <a:rPr lang="en-US" sz="3600" b="1" u="sng" dirty="0"/>
              <a:t>CONSTANT, GRADUAL, and BRANCHING</a:t>
            </a:r>
            <a:r>
              <a:rPr lang="en-US" sz="3600" dirty="0"/>
              <a:t> </a:t>
            </a:r>
            <a:r>
              <a:rPr lang="en-US" sz="3600" b="1" u="sng" dirty="0"/>
              <a:t>change</a:t>
            </a:r>
            <a:r>
              <a:rPr lang="en-US" sz="3600" dirty="0"/>
              <a:t>. (All species of living things on earth come from a single unique origin)  Biological change on the earth is </a:t>
            </a:r>
            <a:r>
              <a:rPr lang="en-US" sz="3600" b="1" u="sng" dirty="0"/>
              <a:t>the result of</a:t>
            </a:r>
            <a:r>
              <a:rPr lang="en-US" sz="3600" dirty="0"/>
              <a:t> </a:t>
            </a:r>
            <a:r>
              <a:rPr lang="en-US" sz="3600" b="1" u="sng" dirty="0"/>
              <a:t>randomness and necessity</a:t>
            </a:r>
            <a:r>
              <a:rPr lang="en-US" sz="3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423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5850B-A454-ED4F-A42E-668AB9F4BAB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/>
              <a:t>2. Why was this theory so controversial?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326EF-E080-B64A-BD26-99AC3D720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293" y="1825624"/>
            <a:ext cx="12227859" cy="5032375"/>
          </a:xfrm>
          <a:solidFill>
            <a:srgbClr val="FFC000"/>
          </a:solidFill>
        </p:spPr>
        <p:txBody>
          <a:bodyPr>
            <a:noAutofit/>
          </a:bodyPr>
          <a:lstStyle/>
          <a:p>
            <a:pPr lvl="0"/>
            <a:r>
              <a:rPr lang="en-US" sz="3600" dirty="0"/>
              <a:t>Rejects teleology - that ends are immanent in nature (Meant to be)</a:t>
            </a:r>
          </a:p>
          <a:p>
            <a:pPr lvl="0"/>
            <a:r>
              <a:rPr lang="en-US" sz="3600" dirty="0"/>
              <a:t>Evolution = abundant variation followed by the elimination of inferior individuals.</a:t>
            </a:r>
          </a:p>
          <a:p>
            <a:pPr lvl="0"/>
            <a:r>
              <a:rPr lang="en-US" sz="3600" dirty="0"/>
              <a:t>Because the evolutionary process takes so long, the theory predicted that the Earth was much, much older than man had thought.</a:t>
            </a:r>
          </a:p>
          <a:p>
            <a:r>
              <a:rPr lang="en-US" sz="3600" dirty="0"/>
              <a:t>In his book “The Decent of Man” Darwin puts forth the idea that man is descended from earlier forms of apes.</a:t>
            </a:r>
          </a:p>
        </p:txBody>
      </p:sp>
    </p:spTree>
    <p:extLst>
      <p:ext uri="{BB962C8B-B14F-4D97-AF65-F5344CB8AC3E}">
        <p14:creationId xmlns:p14="http://schemas.microsoft.com/office/powerpoint/2010/main" val="281691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5850B-A454-ED4F-A42E-668AB9F4BAB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/>
              <a:t>3. How did the Theory of Evolution change the world?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326EF-E080-B64A-BD26-99AC3D720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729" y="1690687"/>
            <a:ext cx="11546541" cy="4802187"/>
          </a:xfrm>
          <a:solidFill>
            <a:srgbClr val="FFC000"/>
          </a:solidFill>
        </p:spPr>
        <p:txBody>
          <a:bodyPr>
            <a:noAutofit/>
          </a:bodyPr>
          <a:lstStyle/>
          <a:p>
            <a:pPr lvl="0"/>
            <a:r>
              <a:rPr lang="en-US" dirty="0"/>
              <a:t>no longer requires God as creator or designer </a:t>
            </a:r>
          </a:p>
          <a:p>
            <a:pPr lvl="0"/>
            <a:r>
              <a:rPr lang="en-US" dirty="0"/>
              <a:t>creation, as described in the Bible and the origin accounts of other cultures, was contradicted by almost any aspect of the natural world.</a:t>
            </a:r>
          </a:p>
          <a:p>
            <a:pPr lvl="0"/>
            <a:r>
              <a:rPr lang="en-US" dirty="0"/>
              <a:t>Every aspect of the “intelligent design” so admired by the natural theologians could be explained by natural selection.</a:t>
            </a:r>
          </a:p>
          <a:p>
            <a:r>
              <a:rPr lang="en-US" dirty="0"/>
              <a:t>the ignorant misapplication of evolutionary theory known as “social Darwinism” seemed to add science as a support for racist beliefs and for the idea that the rich succeeded in life because they were better than those who were poor.</a:t>
            </a:r>
          </a:p>
        </p:txBody>
      </p:sp>
    </p:spTree>
    <p:extLst>
      <p:ext uri="{BB962C8B-B14F-4D97-AF65-F5344CB8AC3E}">
        <p14:creationId xmlns:p14="http://schemas.microsoft.com/office/powerpoint/2010/main" val="214589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5850B-A454-ED4F-A42E-668AB9F4BAB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/>
              <a:t>4. What is Transcendentalism?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326EF-E080-B64A-BD26-99AC3D7206A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Proposes a belief in a higher reality than that found in sense experience</a:t>
            </a:r>
            <a:endParaRPr lang="en-US" altLang="en-US" dirty="0"/>
          </a:p>
          <a:p>
            <a:pPr>
              <a:defRPr/>
            </a:pPr>
            <a:r>
              <a:rPr lang="en-US" altLang="en-US" dirty="0"/>
              <a:t>Transcendentalism was strongly influenced by Deism and involved a rejection of strict Puritan religious attitudes </a:t>
            </a:r>
          </a:p>
          <a:p>
            <a:pPr>
              <a:defRPr/>
            </a:pPr>
            <a:r>
              <a:rPr lang="en-US" altLang="en-US" sz="4000" dirty="0"/>
              <a:t>The celebration of </a:t>
            </a:r>
            <a:r>
              <a:rPr lang="en-US" altLang="en-US" sz="3200" dirty="0"/>
              <a:t>individualism the beauty of nature the virtue of humankind.</a:t>
            </a:r>
          </a:p>
          <a:p>
            <a:pPr>
              <a:defRPr/>
            </a:pPr>
            <a:r>
              <a:rPr lang="en-US" altLang="en-US" sz="3200" dirty="0"/>
              <a:t>Transcendentalists saw humans and nature as possessing an innate goodness</a:t>
            </a:r>
          </a:p>
          <a:p>
            <a:pPr>
              <a:defRPr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242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5850B-A454-ED4F-A42E-668AB9F4B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326EF-E080-B64A-BD26-99AC3D720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76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520</Words>
  <Application>Microsoft Macintosh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PLEASE WRITE DOWN THE QUESTIONS THAT APPEAR ON THE FOLLOWING SLIDES.</vt:lpstr>
      <vt:lpstr>1. What was Darwin’s Theory of Evolution?</vt:lpstr>
      <vt:lpstr>2. Why was this theory so controversial?</vt:lpstr>
      <vt:lpstr>3. How did the Theory of Evolution change the world?</vt:lpstr>
      <vt:lpstr>4. What is Transcendentalism?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WRITE DOWN THE QUESTIONS THAT APPEAR ON THE FOLLOWING SLIDES.</dc:title>
  <dc:creator>Brent Eric</dc:creator>
  <cp:lastModifiedBy>Brent Eric</cp:lastModifiedBy>
  <cp:revision>12</cp:revision>
  <dcterms:created xsi:type="dcterms:W3CDTF">2019-01-01T22:01:28Z</dcterms:created>
  <dcterms:modified xsi:type="dcterms:W3CDTF">2019-01-05T19:32:59Z</dcterms:modified>
</cp:coreProperties>
</file>